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375" r:id="rId3"/>
    <p:sldId id="430" r:id="rId4"/>
    <p:sldId id="376" r:id="rId5"/>
    <p:sldId id="439" r:id="rId6"/>
    <p:sldId id="377" r:id="rId7"/>
    <p:sldId id="526" r:id="rId8"/>
    <p:sldId id="502" r:id="rId9"/>
    <p:sldId id="453" r:id="rId10"/>
    <p:sldId id="455" r:id="rId11"/>
    <p:sldId id="415" r:id="rId12"/>
    <p:sldId id="256" r:id="rId13"/>
    <p:sldId id="440" r:id="rId14"/>
    <p:sldId id="387" r:id="rId15"/>
    <p:sldId id="470" r:id="rId16"/>
    <p:sldId id="469" r:id="rId17"/>
    <p:sldId id="468" r:id="rId18"/>
    <p:sldId id="412" r:id="rId19"/>
    <p:sldId id="456" r:id="rId20"/>
    <p:sldId id="445" r:id="rId21"/>
    <p:sldId id="457" r:id="rId22"/>
    <p:sldId id="527" r:id="rId23"/>
    <p:sldId id="490" r:id="rId24"/>
    <p:sldId id="493" r:id="rId25"/>
    <p:sldId id="491" r:id="rId26"/>
    <p:sldId id="476" r:id="rId27"/>
    <p:sldId id="492" r:id="rId28"/>
    <p:sldId id="528" r:id="rId29"/>
    <p:sldId id="487" r:id="rId30"/>
    <p:sldId id="467" r:id="rId31"/>
    <p:sldId id="495" r:id="rId32"/>
    <p:sldId id="504" r:id="rId33"/>
    <p:sldId id="459" r:id="rId34"/>
    <p:sldId id="529" r:id="rId35"/>
    <p:sldId id="458" r:id="rId36"/>
    <p:sldId id="505" r:id="rId37"/>
    <p:sldId id="475" r:id="rId38"/>
    <p:sldId id="472" r:id="rId39"/>
    <p:sldId id="477" r:id="rId40"/>
    <p:sldId id="478" r:id="rId41"/>
    <p:sldId id="479" r:id="rId42"/>
    <p:sldId id="480" r:id="rId43"/>
    <p:sldId id="481" r:id="rId44"/>
    <p:sldId id="449" r:id="rId45"/>
    <p:sldId id="460" r:id="rId46"/>
    <p:sldId id="462" r:id="rId47"/>
    <p:sldId id="496" r:id="rId48"/>
    <p:sldId id="497" r:id="rId49"/>
    <p:sldId id="498" r:id="rId50"/>
    <p:sldId id="499" r:id="rId51"/>
    <p:sldId id="520" r:id="rId52"/>
    <p:sldId id="503" r:id="rId53"/>
    <p:sldId id="532" r:id="rId54"/>
    <p:sldId id="530" r:id="rId55"/>
    <p:sldId id="531" r:id="rId56"/>
    <p:sldId id="521" r:id="rId57"/>
    <p:sldId id="508" r:id="rId58"/>
    <p:sldId id="509" r:id="rId59"/>
    <p:sldId id="500" r:id="rId60"/>
    <p:sldId id="501" r:id="rId61"/>
    <p:sldId id="510" r:id="rId62"/>
    <p:sldId id="513" r:id="rId63"/>
    <p:sldId id="514" r:id="rId64"/>
    <p:sldId id="515" r:id="rId65"/>
    <p:sldId id="390" r:id="rId66"/>
    <p:sldId id="403" r:id="rId67"/>
    <p:sldId id="405" r:id="rId68"/>
    <p:sldId id="406" r:id="rId69"/>
    <p:sldId id="407" r:id="rId70"/>
    <p:sldId id="408" r:id="rId71"/>
    <p:sldId id="409" r:id="rId72"/>
    <p:sldId id="411" r:id="rId73"/>
    <p:sldId id="419" r:id="rId74"/>
    <p:sldId id="522" r:id="rId75"/>
    <p:sldId id="523" r:id="rId76"/>
    <p:sldId id="489" r:id="rId77"/>
    <p:sldId id="516" r:id="rId78"/>
    <p:sldId id="517" r:id="rId79"/>
    <p:sldId id="518" r:id="rId80"/>
    <p:sldId id="519" r:id="rId81"/>
    <p:sldId id="524" r:id="rId82"/>
    <p:sldId id="525" r:id="rId83"/>
    <p:sldId id="471" r:id="rId84"/>
    <p:sldId id="454" r:id="rId85"/>
    <p:sldId id="474" r:id="rId86"/>
    <p:sldId id="482" r:id="rId87"/>
    <p:sldId id="483" r:id="rId88"/>
    <p:sldId id="485" r:id="rId89"/>
    <p:sldId id="486" r:id="rId90"/>
    <p:sldId id="48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4" d="100"/>
          <a:sy n="74" d="100"/>
        </p:scale>
        <p:origin x="17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3/17/2025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3/17/2025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3/17/2025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2020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a:t>
                </a:r>
                <a:r>
                  <a:rPr lang="en-US" b="1" dirty="0"/>
                  <a:t>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836815"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389716" y="3640975"/>
            <a:ext cx="376844"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3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keep variance from increasing with time step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learnable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KL divergence between the final latent distribution and the Gaussian prior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812"/>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KL divergence measures the difference between the forward and reverse diffusion process  </a:t>
                </a:r>
              </a:p>
              <a:p>
                <a:r>
                  <a:rPr lang="en-US" dirty="0"/>
                  <a:t>This term is minimized if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522"/>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learned noise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dirty="0"/>
                  <a:t>Match the score of the forward process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p:txBody>
          </p:sp>
        </mc:Choice>
        <mc:Fallback>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rmAutofit fontScale="92500" lnSpcReduction="20000"/>
          </a:bodyPr>
          <a:lstStyle/>
          <a:p>
            <a:pPr marL="0" indent="0">
              <a:buNone/>
            </a:pPr>
            <a:r>
              <a:rPr lang="en-US" dirty="0"/>
              <a:t>The DDPM algorithm of </a:t>
            </a:r>
            <a:r>
              <a:rPr lang="en-US" dirty="0">
                <a:hlinkClick r:id="rId2"/>
              </a:rPr>
              <a:t>Ho, et. al., 2020</a:t>
            </a:r>
            <a:r>
              <a:rPr lang="en-US" dirty="0"/>
              <a:t> learns a neural network for the distribution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14562" y="2226129"/>
            <a:ext cx="5867881"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neural network is trained to minimize the loss function</a:t>
            </a:r>
          </a:p>
          <a:p>
            <a:r>
              <a:rPr lang="en-US" dirty="0"/>
              <a:t>Sample over a uniform distribution</a:t>
            </a:r>
          </a:p>
          <a:p>
            <a:r>
              <a:rPr lang="en-US" dirty="0"/>
              <a:t>Added noise is standard Normal </a:t>
            </a:r>
          </a:p>
          <a:p>
            <a:r>
              <a:rPr lang="en-US" dirty="0"/>
              <a:t>Use gradient descent to minimize the loss function</a:t>
            </a:r>
          </a:p>
          <a:p>
            <a:endParaRPr lang="en-US" dirty="0"/>
          </a:p>
        </p:txBody>
      </p:sp>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6096000" y="3374571"/>
            <a:ext cx="669471" cy="544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flipV="1">
            <a:off x="5722570" y="3724212"/>
            <a:ext cx="1126347" cy="1574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a:stCxn id="7" idx="3"/>
          </p:cNvCxnSpPr>
          <p:nvPr/>
        </p:nvCxnSpPr>
        <p:spPr>
          <a:xfrm flipV="1">
            <a:off x="6482443" y="4231299"/>
            <a:ext cx="984148" cy="15358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718632"/>
          </a:xfrm>
        </p:spPr>
        <p:txBody>
          <a:bodyPr>
            <a:normAutofit fontScale="92500" lnSpcReduction="20000"/>
          </a:bodyPr>
          <a:lstStyle/>
          <a:p>
            <a:pPr marL="0" indent="0">
              <a:buNone/>
            </a:pPr>
            <a:r>
              <a:rPr lang="en-US" dirty="0"/>
              <a:t>The DDPM algorithm of </a:t>
            </a:r>
            <a:r>
              <a:rPr lang="en-US" dirty="0">
                <a:hlinkClick r:id="rId2"/>
              </a:rPr>
              <a:t>Ho, et. al., 2020</a:t>
            </a:r>
            <a:r>
              <a:rPr lang="en-US" dirty="0"/>
              <a:t> samples from the learned distribution to generate images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Update image at each time step</a:t>
            </a:r>
          </a:p>
          <a:p>
            <a:endParaRPr lang="en-US" dirty="0"/>
          </a:p>
        </p:txBody>
      </p:sp>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519057" y="4009670"/>
            <a:ext cx="767443"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square of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20592</TotalTime>
  <Words>5565</Words>
  <Application>Microsoft Office PowerPoint</Application>
  <PresentationFormat>Widescreen</PresentationFormat>
  <Paragraphs>626</Paragraphs>
  <Slides>89</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89</vt:i4>
      </vt:variant>
    </vt:vector>
  </HeadingPairs>
  <TitlesOfParts>
    <vt:vector size="99"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Variational Autoencoders, VAEs</vt:lpstr>
      <vt:lpstr>Flow-Based Models   </vt:lpstr>
      <vt:lpstr>Generative Diffusion Models  </vt:lpstr>
      <vt:lpstr>Introduction to Generative Diffusion Models</vt:lpstr>
      <vt:lpstr>Introduction to 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631</cp:revision>
  <dcterms:created xsi:type="dcterms:W3CDTF">2018-12-31T16:25:12Z</dcterms:created>
  <dcterms:modified xsi:type="dcterms:W3CDTF">2025-03-18T02:38:45Z</dcterms:modified>
</cp:coreProperties>
</file>